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972D2-A95B-495A-BDCD-D51DDF1625C6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57F5E-AA6C-4A52-992B-8E63D6D6C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57F5E-AA6C-4A52-992B-8E63D6D6C3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2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9C0D-E67C-881C-B12A-ABC4E7791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8252D-4A8F-B8B6-293A-B6DE3A6EE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7A6AD-9EAB-9A18-17C4-06837932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7941D-2CA9-15F4-C964-CE4E16C4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BD0E-72BF-0FF0-E056-92A5C3FF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3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6F72-E998-8593-0C55-0016818A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F54C4-841D-8418-D536-7372BA224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5DB0C-4F64-A45D-E227-BE42DB47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0E78C-85EF-7B8A-FF8B-9C54411F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8A9E4-A0CD-EE83-B301-6B56BF1A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F644-9E3C-B69A-5D70-9C1C27C44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6B9EF-4B69-FF74-B616-F9159BB9B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BA55F-F0ED-C6B9-04BD-3F28D496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B86DE-A339-F018-8B09-55434E90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A8A2-967B-A4EE-FE69-7C01792C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6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E0B2-6F4A-044F-7816-7F3CF265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E75FC-367A-BB16-2C19-48696179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1E225-5F30-948A-76B2-A36639B1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595FB-9E3D-67A1-D2C1-CF8D0485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5F8B6-DA2D-338B-D193-B01B3241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9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79FB-7447-276C-FBD9-5C654BF3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A9D1E-C102-9431-A99E-D5F8B91A3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E9841-17C6-9B45-4EBB-A883F38A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44329-599B-4096-D7C4-A3B2127A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0475-1A27-2430-4492-C32FCE12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867B-7785-FC53-733E-0D7A18A9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7E09-9138-4D05-79B1-A0841A11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00529-40BD-DB0F-D4DE-A68AF9D88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DA1BB-03AD-34B7-6E1C-6413CBD1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D484C-22BB-56A5-D7ED-D1EBC365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16B5F-335B-93A3-DD3C-3D9E6184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2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BD37-B0CF-F3D9-39BC-40F5EB52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60C91-9AA7-7CC7-9E69-87F39CD1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CADA3-183D-E7BD-0FEF-E4BCB0541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791BD-37BA-1DD4-668D-8412CD8F2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1503E-8E95-ED44-7E86-F0F5FD541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541E6-4258-0BF0-24DD-505A35FE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79358-43FB-DE55-6780-EC7C94D2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89F73-A892-683C-91E4-1F6250FA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56FD-A9AF-B4E3-AC0E-C29992CA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6B64C-5DF0-2776-33FE-4923B4C6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3C902-3BAD-5B57-A16B-A8004394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EB56C-CC5C-665A-1008-EB4E32C4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6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8A3AB-FBAD-B59E-595F-C1B14FD1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A2F96-DDE8-BCC3-1B27-3434128F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B0191-2714-40D3-3A2E-209CFF297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6A8B-BDAE-F582-21D3-811DB386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563F6-8BE4-F2C3-D265-F1EC0583D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39D83-9BB1-B8EA-DA43-A5F87BA9C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35991-AED9-4E91-5AEE-E1CEE505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7883B-28C2-4F3C-F2E2-DCD98E6F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3D43D-ABC6-D63A-68FD-E56386E4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2733-C0F3-950D-6FEC-FB5EB810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47D66-5E57-17C9-1F03-C4CED2988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0209B-FB00-FBDC-417F-59EF3E82E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5B4A-31A2-1815-F626-93C7F377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B56A3-56DB-33F8-4C3E-35D55B1C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1D600-7A2B-C3EB-78C3-DF137FCD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66A44-8199-ECDB-2C4D-3F5166C7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0881F-09FC-B6E5-3A3C-8F0DF3DB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B2F8-00CB-735E-1282-2CE5B413C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290B-4F8D-4940-920F-CA272493FFF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FBCE-BDF2-C730-2BD7-9BB1E6B2C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FD0F-5A9B-443D-9092-4BF4142D0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21EA-4D7D-4937-B097-A29A6CAE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0CB988-69C3-838A-5855-2CD0377DAD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989" y="64111"/>
            <a:ext cx="1053633" cy="66730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67A8439-16FF-16C9-00D6-58BCB2542913}"/>
              </a:ext>
            </a:extLst>
          </p:cNvPr>
          <p:cNvGrpSpPr/>
          <p:nvPr/>
        </p:nvGrpSpPr>
        <p:grpSpPr>
          <a:xfrm>
            <a:off x="221916" y="226883"/>
            <a:ext cx="7183195" cy="707886"/>
            <a:chOff x="304799" y="367913"/>
            <a:chExt cx="10050063" cy="77669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5FD7590-CB98-A01F-8F70-F5FBEF1B147F}"/>
                </a:ext>
              </a:extLst>
            </p:cNvPr>
            <p:cNvGrpSpPr/>
            <p:nvPr/>
          </p:nvGrpSpPr>
          <p:grpSpPr>
            <a:xfrm>
              <a:off x="304799" y="438915"/>
              <a:ext cx="8482739" cy="351597"/>
              <a:chOff x="304800" y="438913"/>
              <a:chExt cx="6959600" cy="204764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E1B6A1-462C-1703-D96D-6C868E6CA364}"/>
                  </a:ext>
                </a:extLst>
              </p:cNvPr>
              <p:cNvSpPr/>
              <p:nvPr/>
            </p:nvSpPr>
            <p:spPr>
              <a:xfrm>
                <a:off x="304800" y="438913"/>
                <a:ext cx="6681216" cy="20476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59F8985-7EB1-C07A-B38D-30E55C3D21FF}"/>
                  </a:ext>
                </a:extLst>
              </p:cNvPr>
              <p:cNvSpPr/>
              <p:nvPr/>
            </p:nvSpPr>
            <p:spPr>
              <a:xfrm>
                <a:off x="6652167" y="438913"/>
                <a:ext cx="612233" cy="2047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83109F4-24C8-5ACE-F10C-1103201F5B25}"/>
                </a:ext>
              </a:extLst>
            </p:cNvPr>
            <p:cNvSpPr txBox="1"/>
            <p:nvPr/>
          </p:nvSpPr>
          <p:spPr>
            <a:xfrm>
              <a:off x="304799" y="367913"/>
              <a:ext cx="10050063" cy="776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+mj-lt"/>
                </a:rPr>
                <a:t>Hot Topics in Artificial Intelligence Applications</a:t>
              </a:r>
              <a:r>
                <a:rPr lang="fa-IR" sz="2000" b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2000" b="1" dirty="0">
                  <a:solidFill>
                    <a:schemeClr val="bg1"/>
                  </a:solidFill>
                  <a:latin typeface="+mj-lt"/>
                </a:rPr>
                <a:t>Workshop</a:t>
              </a:r>
            </a:p>
            <a:p>
              <a:r>
                <a:rPr lang="en-US" sz="2000" b="1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                          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(Intelligence Systems Research Center)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489C57F-B812-42FE-7ECD-D4B14970DD52}"/>
              </a:ext>
            </a:extLst>
          </p:cNvPr>
          <p:cNvSpPr txBox="1"/>
          <p:nvPr/>
        </p:nvSpPr>
        <p:spPr>
          <a:xfrm>
            <a:off x="852872" y="848904"/>
            <a:ext cx="85922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22-24 October</a:t>
            </a:r>
            <a:r>
              <a:rPr lang="en-US" sz="2000" i="1" dirty="0"/>
              <a:t>	         Khazar University	Baku, Azerbaijan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9A3D94B-7E51-DFFA-FFF3-9DC988535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62398"/>
              </p:ext>
            </p:extLst>
          </p:nvPr>
        </p:nvGraphicFramePr>
        <p:xfrm>
          <a:off x="221916" y="1305021"/>
          <a:ext cx="3881149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985">
                  <a:extLst>
                    <a:ext uri="{9D8B030D-6E8A-4147-A177-3AD203B41FA5}">
                      <a16:colId xmlns:a16="http://schemas.microsoft.com/office/drawing/2014/main" val="3132535491"/>
                    </a:ext>
                  </a:extLst>
                </a:gridCol>
                <a:gridCol w="2282164">
                  <a:extLst>
                    <a:ext uri="{9D8B030D-6E8A-4147-A177-3AD203B41FA5}">
                      <a16:colId xmlns:a16="http://schemas.microsoft.com/office/drawing/2014/main" val="1916857619"/>
                    </a:ext>
                  </a:extLst>
                </a:gridCol>
              </a:tblGrid>
              <a:tr h="2091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Day 1: Tuesday October 22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3808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r>
                        <a:rPr lang="en-US" sz="1100" dirty="0"/>
                        <a:t>9:00 – 11:30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Integrating Machine Learning in Embedded Systems: Opportunities and Challenges (Part-1)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54973"/>
                  </a:ext>
                </a:extLst>
              </a:tr>
              <a:tr h="18417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Prof. Reza Hassanpour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07831"/>
                  </a:ext>
                </a:extLst>
              </a:tr>
              <a:tr h="55509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Introduction to Embedded Systems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Overview of Machine Learning (ML)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Machine Learning in Practice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Hands-on Experiments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9583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r>
                        <a:rPr lang="en-US" sz="1100" dirty="0"/>
                        <a:t>14:00 -16:30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Integrating Machine Learning in Embedded Systems: Opportunities and Challenges (Part-2)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51885"/>
                  </a:ext>
                </a:extLst>
              </a:tr>
              <a:tr h="19563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Prof. Reza Hassanpour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09997"/>
                  </a:ext>
                </a:extLst>
              </a:tr>
              <a:tr h="55509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Embedded Systems: Challenges and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Case Studies and Real-world Applications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Future Trends and Developments</a:t>
                      </a:r>
                      <a:endParaRPr lang="fa-IR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Hands-on Experiments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96078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9F707EBB-8D6B-D8BF-756B-25CB07B04BA4}"/>
              </a:ext>
            </a:extLst>
          </p:cNvPr>
          <p:cNvSpPr/>
          <p:nvPr/>
        </p:nvSpPr>
        <p:spPr>
          <a:xfrm>
            <a:off x="542515" y="1216055"/>
            <a:ext cx="11064240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E3A9A32-FD05-FA71-88C3-7C7F1DBFA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14525"/>
              </p:ext>
            </p:extLst>
          </p:nvPr>
        </p:nvGraphicFramePr>
        <p:xfrm>
          <a:off x="4169409" y="1305021"/>
          <a:ext cx="3881150" cy="5295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985">
                  <a:extLst>
                    <a:ext uri="{9D8B030D-6E8A-4147-A177-3AD203B41FA5}">
                      <a16:colId xmlns:a16="http://schemas.microsoft.com/office/drawing/2014/main" val="3132535491"/>
                    </a:ext>
                  </a:extLst>
                </a:gridCol>
                <a:gridCol w="2282165">
                  <a:extLst>
                    <a:ext uri="{9D8B030D-6E8A-4147-A177-3AD203B41FA5}">
                      <a16:colId xmlns:a16="http://schemas.microsoft.com/office/drawing/2014/main" val="1916857619"/>
                    </a:ext>
                  </a:extLst>
                </a:gridCol>
              </a:tblGrid>
              <a:tr h="2222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Day 2: Wednesday October 23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3808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9:00 – 10:30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Digital Image Processing Applications in ITS</a:t>
                      </a:r>
                    </a:p>
                    <a:p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54973"/>
                  </a:ext>
                </a:extLst>
              </a:tr>
              <a:tr h="13254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A. Shahbahrami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07831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What is 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Vision-based 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License-plate Detection and Recognition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95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/>
                        <a:t>11:00 – 12:30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Accelerating a Dark Image Enhancement Algorithm on GPU</a:t>
                      </a:r>
                    </a:p>
                    <a:p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33137"/>
                  </a:ext>
                </a:extLst>
              </a:tr>
              <a:tr h="357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A. Shahbahrami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631303"/>
                  </a:ext>
                </a:extLst>
              </a:tr>
              <a:tr h="21336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Runtime Profiling of a Dark Image Local and Global Enhancements Algorithm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Accelerate the Most Time-consuming Part of the Algorithm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Identify the Bottlenecks of the Straightforward Implementation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600232"/>
                  </a:ext>
                </a:extLst>
              </a:tr>
              <a:tr h="216896">
                <a:tc>
                  <a:txBody>
                    <a:bodyPr/>
                    <a:lstStyle/>
                    <a:p>
                      <a:r>
                        <a:rPr lang="en-US" sz="1100" dirty="0"/>
                        <a:t>14:00 -15:30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Computer Vision in Robot's Perception and Situational Awareness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51885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Ali Tourani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09997"/>
                  </a:ext>
                </a:extLst>
              </a:tr>
              <a:tr h="497379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Perception in Robotics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⁠The Intersection of Robotics and Computer 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⁠Challenges, Tools, and Future Trends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96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16:00 -18:00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/>
                        <a:t>Mastering Research Writing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21996"/>
                  </a:ext>
                </a:extLst>
              </a:tr>
              <a:tr h="164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Prof. Reza Hassanpour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and A. Shahbahrami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48430"/>
                  </a:ext>
                </a:extLst>
              </a:tr>
              <a:tr h="314134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How to Write a Paper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How to Write a Proposal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25395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F6A1E3-C434-DD1C-3572-933B6C509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35070"/>
              </p:ext>
            </p:extLst>
          </p:nvPr>
        </p:nvGraphicFramePr>
        <p:xfrm>
          <a:off x="8116902" y="1305021"/>
          <a:ext cx="3887382" cy="5330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7407">
                  <a:extLst>
                    <a:ext uri="{9D8B030D-6E8A-4147-A177-3AD203B41FA5}">
                      <a16:colId xmlns:a16="http://schemas.microsoft.com/office/drawing/2014/main" val="3132535491"/>
                    </a:ext>
                  </a:extLst>
                </a:gridCol>
                <a:gridCol w="2219975">
                  <a:extLst>
                    <a:ext uri="{9D8B030D-6E8A-4147-A177-3AD203B41FA5}">
                      <a16:colId xmlns:a16="http://schemas.microsoft.com/office/drawing/2014/main" val="246104051"/>
                    </a:ext>
                  </a:extLst>
                </a:gridCol>
              </a:tblGrid>
              <a:tr h="2417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Day 3: Thursday October 24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3808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r>
                        <a:rPr lang="en-US" sz="1100" dirty="0"/>
                        <a:t>9:00 – 10:30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AI in Mental Health: Opportunities and Challenges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54973"/>
                  </a:ext>
                </a:extLst>
              </a:tr>
              <a:tr h="234605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Nima Esmi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07831"/>
                  </a:ext>
                </a:extLst>
              </a:tr>
              <a:tr h="55509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Introduction to Digital Mental Health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Blessings and Challenges of Data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New AI Models for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Open Issues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19583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r>
                        <a:rPr lang="en-US" sz="1100" dirty="0"/>
                        <a:t>11:00 -12:30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dirty="0"/>
                        <a:t>Adversarial Attacks and Defenses in UAV Aided ITS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51885"/>
                  </a:ext>
                </a:extLst>
              </a:tr>
              <a:tr h="26460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Akbar Telikani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09997"/>
                  </a:ext>
                </a:extLst>
              </a:tr>
              <a:tr h="555097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How UAVs contribute to 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Adversarial attacks targeting ITS tasks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How the security threats can be handled.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96078"/>
                  </a:ext>
                </a:extLst>
              </a:tr>
              <a:tr h="277549">
                <a:tc>
                  <a:txBody>
                    <a:bodyPr/>
                    <a:lstStyle/>
                    <a:p>
                      <a:r>
                        <a:rPr lang="en-US" sz="1100" dirty="0"/>
                        <a:t>14:00 -15:30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In-Depth Exploration of IoT and Its Application in Water Quality Assessment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58152"/>
                  </a:ext>
                </a:extLst>
              </a:tr>
              <a:tr h="202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Syed Hashem Mirbahari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62702"/>
                  </a:ext>
                </a:extLst>
              </a:tr>
              <a:tr h="277549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Implementation Process of an IoT-Based WQ Monitoring System in Rivers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Structure and Architecture of the IoT</a:t>
                      </a:r>
                      <a:endParaRPr lang="en-US" sz="11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/>
                        <a:t>Importance of AI in WQ Analysis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Challenges of WQ Monitoring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37488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16:00 -17:30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 learning based image aesthetic quality assessment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6787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Maedeh Daryanavard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accent1"/>
                          </a:solidFill>
                        </a:rPr>
                        <a:t>and  A. Shahbahrami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72135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What is Image Aesthetic Quality Assessment (IAQA)?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Challenges and Real-world Applications of IAQA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33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5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370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Nima</dc:creator>
  <cp:lastModifiedBy>Shahbahrami</cp:lastModifiedBy>
  <cp:revision>20</cp:revision>
  <dcterms:created xsi:type="dcterms:W3CDTF">2024-09-16T07:52:55Z</dcterms:created>
  <dcterms:modified xsi:type="dcterms:W3CDTF">2024-09-23T09:56:09Z</dcterms:modified>
</cp:coreProperties>
</file>